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6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dara" panose="020E050203030302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Poppins ExtraLight" panose="000003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Gqy7EEh1tjM/EBDL66eFt5LcO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Ação / material?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1200"/>
              <a:buFont typeface="Montserrat"/>
              <a:buNone/>
            </a:pPr>
            <a:r>
              <a:rPr lang="pt-B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***Apresentação Suporte Vendas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1200"/>
              <a:buFont typeface="Montserrat"/>
              <a:buNone/>
            </a:pPr>
            <a:r>
              <a:rPr lang="pt-B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***Apresentação Suporte Vendas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0212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rPr lang="pt-B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além do Atendimento ao cliente da Algar Telecom. 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Validar Andreia- plano de saúde e particular</a:t>
            </a: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Validar Andreia- plano de saúde e particular</a:t>
            </a: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438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0"/>
            <a:ext cx="12210372" cy="6900672"/>
          </a:xfrm>
          <a:prstGeom prst="rect">
            <a:avLst/>
          </a:prstGeom>
          <a:solidFill>
            <a:schemeClr val="dk1">
              <a:alpha val="8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F7403C79-8B0A-DDD5-7530-F2A73DA6706C}"/>
              </a:ext>
            </a:extLst>
          </p:cNvPr>
          <p:cNvSpPr/>
          <p:nvPr userDrawn="1"/>
        </p:nvSpPr>
        <p:spPr>
          <a:xfrm>
            <a:off x="11483123" y="6254865"/>
            <a:ext cx="717755" cy="629769"/>
          </a:xfrm>
          <a:prstGeom prst="rect">
            <a:avLst/>
          </a:prstGeom>
          <a:solidFill>
            <a:srgbClr val="00B05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9;p3">
            <a:extLst>
              <a:ext uri="{FF2B5EF4-FFF2-40B4-BE49-F238E27FC236}">
                <a16:creationId xmlns:a16="http://schemas.microsoft.com/office/drawing/2014/main" id="{8C1516DC-0129-1851-9AE7-EA969F5AF603}"/>
              </a:ext>
            </a:extLst>
          </p:cNvPr>
          <p:cNvSpPr/>
          <p:nvPr userDrawn="1"/>
        </p:nvSpPr>
        <p:spPr>
          <a:xfrm>
            <a:off x="4305" y="0"/>
            <a:ext cx="717755" cy="629769"/>
          </a:xfrm>
          <a:prstGeom prst="rect">
            <a:avLst/>
          </a:prstGeom>
          <a:solidFill>
            <a:srgbClr val="00B05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4C8FE-A10D-7B1E-B656-A730858170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55030" y="4804820"/>
            <a:ext cx="886970" cy="115214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-1262"/>
            <a:ext cx="12188825" cy="685784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/>
          <p:nvPr/>
        </p:nvSpPr>
        <p:spPr>
          <a:xfrm>
            <a:off x="1" y="0"/>
            <a:ext cx="12201000" cy="6857999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-9832" y="-504"/>
            <a:ext cx="717755" cy="629769"/>
          </a:xfrm>
          <a:prstGeom prst="rect">
            <a:avLst/>
          </a:prstGeom>
          <a:solidFill>
            <a:srgbClr val="00B05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11483123" y="6254865"/>
            <a:ext cx="717755" cy="629769"/>
          </a:xfrm>
          <a:prstGeom prst="rect">
            <a:avLst/>
          </a:prstGeom>
          <a:solidFill>
            <a:srgbClr val="00B05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158615" y="3080695"/>
            <a:ext cx="2597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Plano de</a:t>
            </a:r>
            <a:endParaRPr sz="3600" b="1" dirty="0">
              <a:solidFill>
                <a:srgbClr val="A568D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124598" y="3540754"/>
            <a:ext cx="4836038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Comunicação</a:t>
            </a:r>
            <a:r>
              <a:rPr lang="pt-BR" sz="44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.&amp;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804DE1-2979-1128-0D3D-8B897DAFBAEB}"/>
              </a:ext>
            </a:extLst>
          </p:cNvPr>
          <p:cNvSpPr txBox="1"/>
          <p:nvPr/>
        </p:nvSpPr>
        <p:spPr>
          <a:xfrm>
            <a:off x="2158615" y="2216677"/>
            <a:ext cx="238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SUA LOGO</a:t>
            </a:r>
          </a:p>
        </p:txBody>
      </p:sp>
      <p:sp>
        <p:nvSpPr>
          <p:cNvPr id="3" name="Google Shape;88;p1">
            <a:extLst>
              <a:ext uri="{FF2B5EF4-FFF2-40B4-BE49-F238E27FC236}">
                <a16:creationId xmlns:a16="http://schemas.microsoft.com/office/drawing/2014/main" id="{FEE64101-DF47-5218-5478-09986923D49C}"/>
              </a:ext>
            </a:extLst>
          </p:cNvPr>
          <p:cNvSpPr txBox="1"/>
          <p:nvPr/>
        </p:nvSpPr>
        <p:spPr>
          <a:xfrm>
            <a:off x="2163031" y="4084789"/>
            <a:ext cx="4836038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Marketing</a:t>
            </a:r>
            <a:r>
              <a:rPr lang="pt-BR" sz="44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E1863-4242-DA36-332C-C8D43FB5F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84" y="4854289"/>
            <a:ext cx="886970" cy="11521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/>
          <p:nvPr/>
        </p:nvSpPr>
        <p:spPr>
          <a:xfrm>
            <a:off x="4305" y="0"/>
            <a:ext cx="717755" cy="629769"/>
          </a:xfrm>
          <a:prstGeom prst="rect">
            <a:avLst/>
          </a:prstGeom>
          <a:solidFill>
            <a:srgbClr val="00B05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11483123" y="6254865"/>
            <a:ext cx="717755" cy="629769"/>
          </a:xfrm>
          <a:prstGeom prst="rect">
            <a:avLst/>
          </a:prstGeom>
          <a:solidFill>
            <a:srgbClr val="00B05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1120976" y="378350"/>
            <a:ext cx="653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Ações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.Comunicação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1312348" y="1200807"/>
            <a:ext cx="1285742" cy="54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SzPts val="2000"/>
              <a:buFont typeface="Montserrat"/>
              <a:buNone/>
            </a:pPr>
            <a:r>
              <a:rPr lang="pt-BR" sz="20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Ação</a:t>
            </a:r>
            <a:endParaRPr sz="2400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5009780" y="1200807"/>
            <a:ext cx="1453163" cy="54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SzPts val="2000"/>
              <a:buFont typeface="Montserrat"/>
              <a:buNone/>
            </a:pPr>
            <a:r>
              <a:rPr lang="pt-BR" sz="2000" b="1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endParaRPr sz="200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9147059" y="1200807"/>
            <a:ext cx="2038808" cy="54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SzPts val="2000"/>
              <a:buFont typeface="Montserrat"/>
              <a:buNone/>
            </a:pPr>
            <a:r>
              <a:rPr lang="pt-BR" sz="2000" b="1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Prazo</a:t>
            </a:r>
            <a:endParaRPr sz="200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1252335" y="1773319"/>
            <a:ext cx="340844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"Book" do Treinamento Comercial (PPT)</a:t>
            </a:r>
            <a:endParaRPr sz="14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4995486" y="1768902"/>
            <a:ext cx="1723767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Treinamento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1252335" y="2214985"/>
            <a:ext cx="361798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Guia do Processo de Vendas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4995486" y="2210568"/>
            <a:ext cx="1723767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Treinamento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4" name="Google Shape;214;p9"/>
          <p:cNvSpPr txBox="1"/>
          <p:nvPr/>
        </p:nvSpPr>
        <p:spPr>
          <a:xfrm>
            <a:off x="9147060" y="2198203"/>
            <a:ext cx="188708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 definir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1252335" y="3107006"/>
            <a:ext cx="307803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Posts de Lançamento </a:t>
            </a:r>
            <a:r>
              <a:rPr lang="pt-BR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na Intranet</a:t>
            </a:r>
            <a:endParaRPr sz="14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4995485" y="3158246"/>
            <a:ext cx="1723767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Divulgação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9147059" y="3142173"/>
            <a:ext cx="1310836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18 de agosto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8" name="Google Shape;218;p9"/>
          <p:cNvSpPr txBox="1"/>
          <p:nvPr/>
        </p:nvSpPr>
        <p:spPr>
          <a:xfrm>
            <a:off x="6544986" y="1207188"/>
            <a:ext cx="1776930" cy="54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SzPts val="2000"/>
              <a:buFont typeface="Montserrat"/>
              <a:buNone/>
            </a:pPr>
            <a:r>
              <a:rPr lang="pt-BR" sz="2000" b="1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Público</a:t>
            </a:r>
            <a:endParaRPr sz="200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6600522" y="1759870"/>
            <a:ext cx="2401435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Lojas </a:t>
            </a:r>
            <a:endParaRPr sz="14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6627855" y="3025077"/>
            <a:ext cx="1723767" cy="53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Colaboradores</a:t>
            </a:r>
            <a:endParaRPr sz="14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1257638" y="3656497"/>
            <a:ext cx="287047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Hotsite de Lançamento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5000788" y="3572567"/>
            <a:ext cx="1855604" cy="58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Divulgação e reforço de lançamento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3" name="Google Shape;223;p9"/>
          <p:cNvSpPr txBox="1"/>
          <p:nvPr/>
        </p:nvSpPr>
        <p:spPr>
          <a:xfrm>
            <a:off x="9156605" y="3671520"/>
            <a:ext cx="188708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24 de agosto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1252335" y="4189768"/>
            <a:ext cx="287047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Treinamento - Atendimento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4995485" y="4185351"/>
            <a:ext cx="1723767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Treinamento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9186813" y="4204790"/>
            <a:ext cx="175285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1, 2 e 3 de setembro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6619904" y="4185351"/>
            <a:ext cx="188708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Teleatendimento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8" name="Google Shape;228;p9"/>
          <p:cNvSpPr txBox="1"/>
          <p:nvPr/>
        </p:nvSpPr>
        <p:spPr>
          <a:xfrm>
            <a:off x="1252335" y="4599297"/>
            <a:ext cx="287047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Treinamento – Lojas</a:t>
            </a:r>
            <a:endParaRPr sz="14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4995485" y="4594880"/>
            <a:ext cx="188708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Treinamento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0" name="Google Shape;230;p9"/>
          <p:cNvSpPr txBox="1"/>
          <p:nvPr/>
        </p:nvSpPr>
        <p:spPr>
          <a:xfrm>
            <a:off x="6619904" y="4594880"/>
            <a:ext cx="188708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Lojistas</a:t>
            </a:r>
            <a:endParaRPr sz="14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31" name="Google Shape;231;p9"/>
          <p:cNvCxnSpPr/>
          <p:nvPr/>
        </p:nvCxnSpPr>
        <p:spPr>
          <a:xfrm rot="10800000" flipH="1">
            <a:off x="1312347" y="2127041"/>
            <a:ext cx="9012383" cy="66661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p9"/>
          <p:cNvCxnSpPr/>
          <p:nvPr/>
        </p:nvCxnSpPr>
        <p:spPr>
          <a:xfrm rot="10800000" flipH="1">
            <a:off x="1293215" y="2557534"/>
            <a:ext cx="9031515" cy="66661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9"/>
          <p:cNvCxnSpPr/>
          <p:nvPr/>
        </p:nvCxnSpPr>
        <p:spPr>
          <a:xfrm rot="10800000" flipH="1">
            <a:off x="1330529" y="3096105"/>
            <a:ext cx="9031515" cy="25024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p9"/>
          <p:cNvSpPr txBox="1"/>
          <p:nvPr/>
        </p:nvSpPr>
        <p:spPr>
          <a:xfrm>
            <a:off x="1252335" y="5002730"/>
            <a:ext cx="307803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Folder Digital (Conta)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4995485" y="5053970"/>
            <a:ext cx="1723767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Divulgação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9210667" y="5020141"/>
            <a:ext cx="1247228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24 de agosto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6607872" y="5056546"/>
            <a:ext cx="2399155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Clientes Pós-Pago e Controle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1226160" y="5529470"/>
            <a:ext cx="287047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Quick Guide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5013700" y="5445154"/>
            <a:ext cx="188708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Demonstração do Aplicativo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9160639" y="5504737"/>
            <a:ext cx="951027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 definir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6629242" y="5525053"/>
            <a:ext cx="240307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Clientes Pós-Pago e Controle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2" name="Google Shape;242;p9"/>
          <p:cNvSpPr txBox="1"/>
          <p:nvPr/>
        </p:nvSpPr>
        <p:spPr>
          <a:xfrm>
            <a:off x="1252334" y="6101248"/>
            <a:ext cx="3077273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SMS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3" name="Google Shape;243;p9"/>
          <p:cNvSpPr txBox="1"/>
          <p:nvPr/>
        </p:nvSpPr>
        <p:spPr>
          <a:xfrm>
            <a:off x="5022119" y="6070199"/>
            <a:ext cx="188708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Divulgação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1223468" y="2600353"/>
            <a:ext cx="3251188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Vídeo explicativo (baixar o App)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4984375" y="2569302"/>
            <a:ext cx="1723767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Demonstração do Aplicativo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6" name="Google Shape;246;p9"/>
          <p:cNvSpPr txBox="1"/>
          <p:nvPr/>
        </p:nvSpPr>
        <p:spPr>
          <a:xfrm>
            <a:off x="9118193" y="2567669"/>
            <a:ext cx="133970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24 de Agosto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6616750" y="2542668"/>
            <a:ext cx="2451874" cy="494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Lojas / Teleatendimento e Clientes</a:t>
            </a:r>
            <a:endParaRPr sz="14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48" name="Google Shape;248;p9"/>
          <p:cNvCxnSpPr/>
          <p:nvPr/>
        </p:nvCxnSpPr>
        <p:spPr>
          <a:xfrm rot="10800000" flipH="1">
            <a:off x="1322703" y="3540067"/>
            <a:ext cx="9012383" cy="66661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9"/>
          <p:cNvCxnSpPr/>
          <p:nvPr/>
        </p:nvCxnSpPr>
        <p:spPr>
          <a:xfrm rot="10800000" flipH="1">
            <a:off x="1303571" y="4112605"/>
            <a:ext cx="9031515" cy="66661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9"/>
          <p:cNvCxnSpPr/>
          <p:nvPr/>
        </p:nvCxnSpPr>
        <p:spPr>
          <a:xfrm rot="10800000" flipH="1">
            <a:off x="1346145" y="4544791"/>
            <a:ext cx="9031515" cy="66662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9"/>
          <p:cNvCxnSpPr/>
          <p:nvPr/>
        </p:nvCxnSpPr>
        <p:spPr>
          <a:xfrm rot="10800000" flipH="1">
            <a:off x="1306428" y="4970848"/>
            <a:ext cx="9012383" cy="66661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9"/>
          <p:cNvCxnSpPr/>
          <p:nvPr/>
        </p:nvCxnSpPr>
        <p:spPr>
          <a:xfrm rot="10800000" flipH="1">
            <a:off x="1287296" y="5436851"/>
            <a:ext cx="9031515" cy="66661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9"/>
          <p:cNvCxnSpPr/>
          <p:nvPr/>
        </p:nvCxnSpPr>
        <p:spPr>
          <a:xfrm rot="10800000" flipH="1">
            <a:off x="1324610" y="6463702"/>
            <a:ext cx="9031515" cy="25024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" name="Google Shape;254;p9"/>
          <p:cNvCxnSpPr/>
          <p:nvPr/>
        </p:nvCxnSpPr>
        <p:spPr>
          <a:xfrm rot="10800000" flipH="1">
            <a:off x="1329870" y="5966696"/>
            <a:ext cx="9031515" cy="66662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5" name="Google Shape;255;p9"/>
          <p:cNvSpPr txBox="1"/>
          <p:nvPr/>
        </p:nvSpPr>
        <p:spPr>
          <a:xfrm>
            <a:off x="6600522" y="2196340"/>
            <a:ext cx="2401435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Lojas /Teleatendimento</a:t>
            </a:r>
            <a:endParaRPr sz="14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6602532" y="3580749"/>
            <a:ext cx="2401435" cy="52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Lojas /Teleatendimento e Colaboradores</a:t>
            </a:r>
            <a:endParaRPr sz="14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7" name="Google Shape;257;p9"/>
          <p:cNvSpPr txBox="1"/>
          <p:nvPr/>
        </p:nvSpPr>
        <p:spPr>
          <a:xfrm>
            <a:off x="9153240" y="6003367"/>
            <a:ext cx="951027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 definir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8" name="Google Shape;258;p9"/>
          <p:cNvSpPr txBox="1"/>
          <p:nvPr/>
        </p:nvSpPr>
        <p:spPr>
          <a:xfrm>
            <a:off x="6621843" y="6023683"/>
            <a:ext cx="240307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Clientes Pós-Pago e Controle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9" name="Google Shape;259;p9"/>
          <p:cNvSpPr txBox="1"/>
          <p:nvPr/>
        </p:nvSpPr>
        <p:spPr>
          <a:xfrm>
            <a:off x="9186813" y="4566740"/>
            <a:ext cx="175285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1, 2 e 3 de setembro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0" name="Google Shape;260;p9"/>
          <p:cNvSpPr txBox="1"/>
          <p:nvPr/>
        </p:nvSpPr>
        <p:spPr>
          <a:xfrm>
            <a:off x="9147060" y="1788341"/>
            <a:ext cx="1887082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r>
              <a:rPr lang="pt-BR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4 </a:t>
            </a:r>
            <a:r>
              <a:rPr lang="pt-B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 agosto</a:t>
            </a:r>
            <a:endParaRPr sz="1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Google Shape;265;p10"/>
          <p:cNvCxnSpPr/>
          <p:nvPr/>
        </p:nvCxnSpPr>
        <p:spPr>
          <a:xfrm flipH="1">
            <a:off x="2755015" y="3387987"/>
            <a:ext cx="6223111" cy="28223"/>
          </a:xfrm>
          <a:prstGeom prst="straightConnector1">
            <a:avLst/>
          </a:prstGeom>
          <a:noFill/>
          <a:ln w="9525" cap="flat" cmpd="sng">
            <a:solidFill>
              <a:srgbClr val="DEEBF7"/>
            </a:solidFill>
            <a:prstDash val="lgDashDot"/>
            <a:miter lim="800000"/>
            <a:headEnd type="none" w="sm" len="sm"/>
            <a:tailEnd type="none" w="sm" len="sm"/>
          </a:ln>
        </p:spPr>
      </p:cxnSp>
      <p:sp>
        <p:nvSpPr>
          <p:cNvPr id="266" name="Google Shape;266;p10"/>
          <p:cNvSpPr/>
          <p:nvPr/>
        </p:nvSpPr>
        <p:spPr>
          <a:xfrm>
            <a:off x="5347245" y="378345"/>
            <a:ext cx="2675761" cy="1608936"/>
          </a:xfrm>
          <a:prstGeom prst="roundRect">
            <a:avLst>
              <a:gd name="adj" fmla="val 5497"/>
            </a:avLst>
          </a:prstGeom>
          <a:solidFill>
            <a:srgbClr val="00B050">
              <a:alpha val="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269" name="Google Shape;269;p10"/>
          <p:cNvSpPr txBox="1"/>
          <p:nvPr/>
        </p:nvSpPr>
        <p:spPr>
          <a:xfrm>
            <a:off x="1120986" y="378344"/>
            <a:ext cx="42262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Timeline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70" name="Google Shape;270;p10"/>
          <p:cNvSpPr txBox="1"/>
          <p:nvPr/>
        </p:nvSpPr>
        <p:spPr>
          <a:xfrm>
            <a:off x="2319609" y="3840282"/>
            <a:ext cx="2078175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Treinamento do </a:t>
            </a:r>
            <a:r>
              <a:rPr lang="pt-BR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teleatendimento &amp; Lojas</a:t>
            </a:r>
            <a:endParaRPr sz="16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10"/>
          <p:cNvSpPr txBox="1"/>
          <p:nvPr/>
        </p:nvSpPr>
        <p:spPr>
          <a:xfrm>
            <a:off x="4749283" y="3933218"/>
            <a:ext cx="2602875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Campanha de lançamento  </a:t>
            </a:r>
            <a:r>
              <a:rPr lang="pt-BR" sz="1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Oficial nas lojas</a:t>
            </a:r>
            <a:endParaRPr sz="16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10"/>
          <p:cNvSpPr txBox="1"/>
          <p:nvPr/>
        </p:nvSpPr>
        <p:spPr>
          <a:xfrm>
            <a:off x="7703658" y="3801071"/>
            <a:ext cx="2078175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Início das </a:t>
            </a:r>
            <a:r>
              <a:rPr lang="pt-BR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vendas </a:t>
            </a:r>
            <a:r>
              <a:rPr lang="pt-BR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 mensuração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10"/>
          <p:cNvSpPr txBox="1"/>
          <p:nvPr/>
        </p:nvSpPr>
        <p:spPr>
          <a:xfrm>
            <a:off x="5429324" y="513542"/>
            <a:ext cx="2517482" cy="101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1200"/>
              <a:buFont typeface="Montserrat"/>
              <a:buNone/>
            </a:pPr>
            <a:r>
              <a:rPr lang="pt-BR" sz="1200" b="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Hotsite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1200"/>
              <a:buFont typeface="Montserrat"/>
              <a:buNone/>
            </a:pPr>
            <a:r>
              <a:rPr lang="pt-BR" sz="1200" b="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SMS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1200"/>
              <a:buFont typeface="Montserrat"/>
              <a:buNone/>
            </a:pPr>
            <a:r>
              <a:rPr lang="pt-BR" sz="1200" b="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Folder digital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1200"/>
              <a:buFont typeface="Montserrat"/>
              <a:buNone/>
            </a:pPr>
            <a:r>
              <a:rPr lang="pt-BR" sz="1200" b="0" dirty="0" err="1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Quick</a:t>
            </a:r>
            <a:r>
              <a:rPr lang="pt-BR" sz="1200" b="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200" b="0" dirty="0" err="1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Guide</a:t>
            </a:r>
            <a:endParaRPr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1200"/>
              <a:buFont typeface="Montserrat"/>
              <a:buNone/>
            </a:pPr>
            <a:r>
              <a:rPr lang="pt-BR" sz="1200" b="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Vídeo Demonstrativo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1200"/>
              <a:buFont typeface="Montserrat"/>
              <a:buNone/>
            </a:pPr>
            <a:r>
              <a:rPr lang="pt-BR" sz="1200" b="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Posts </a:t>
            </a: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na intranet</a:t>
            </a:r>
            <a:endParaRPr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4" name="Google Shape;274;p10"/>
          <p:cNvCxnSpPr/>
          <p:nvPr/>
        </p:nvCxnSpPr>
        <p:spPr>
          <a:xfrm>
            <a:off x="5362184" y="2063843"/>
            <a:ext cx="0" cy="480423"/>
          </a:xfrm>
          <a:prstGeom prst="straightConnector1">
            <a:avLst/>
          </a:prstGeom>
          <a:noFill/>
          <a:ln w="9525" cap="flat" cmpd="sng">
            <a:solidFill>
              <a:srgbClr val="DEEBF7"/>
            </a:solidFill>
            <a:prstDash val="lgDashDot"/>
            <a:miter lim="800000"/>
            <a:headEnd type="none" w="sm" len="sm"/>
            <a:tailEnd type="none" w="sm" len="sm"/>
          </a:ln>
        </p:spPr>
      </p:cxnSp>
      <p:sp>
        <p:nvSpPr>
          <p:cNvPr id="275" name="Google Shape;275;p10"/>
          <p:cNvSpPr txBox="1"/>
          <p:nvPr/>
        </p:nvSpPr>
        <p:spPr>
          <a:xfrm>
            <a:off x="2298451" y="2548850"/>
            <a:ext cx="174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b="1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1ª semana Setembro.2021</a:t>
            </a:r>
            <a:endParaRPr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10"/>
          <p:cNvSpPr txBox="1"/>
          <p:nvPr/>
        </p:nvSpPr>
        <p:spPr>
          <a:xfrm>
            <a:off x="5104200" y="2467550"/>
            <a:ext cx="1744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2ª semana </a:t>
            </a:r>
            <a:r>
              <a:rPr lang="pt-BR" sz="1400" b="1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Setembro.2021</a:t>
            </a:r>
            <a:endParaRPr sz="140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10"/>
          <p:cNvSpPr txBox="1"/>
          <p:nvPr/>
        </p:nvSpPr>
        <p:spPr>
          <a:xfrm>
            <a:off x="7746980" y="2544266"/>
            <a:ext cx="1744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2ª semana </a:t>
            </a:r>
            <a:r>
              <a:rPr lang="pt-BR" sz="1400" b="1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Setembro.2021</a:t>
            </a:r>
            <a:endParaRPr sz="140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2755015" y="3030301"/>
            <a:ext cx="717755" cy="629769"/>
          </a:xfrm>
          <a:prstGeom prst="rect">
            <a:avLst/>
          </a:prstGeom>
          <a:solidFill>
            <a:srgbClr val="00B050">
              <a:alpha val="9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2420" y="3164733"/>
            <a:ext cx="666248" cy="66624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0"/>
          <p:cNvSpPr/>
          <p:nvPr/>
        </p:nvSpPr>
        <p:spPr>
          <a:xfrm>
            <a:off x="5617586" y="3075192"/>
            <a:ext cx="717755" cy="629769"/>
          </a:xfrm>
          <a:prstGeom prst="rect">
            <a:avLst/>
          </a:prstGeom>
          <a:solidFill>
            <a:srgbClr val="00B050">
              <a:alpha val="9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4747" y="3075192"/>
            <a:ext cx="738873" cy="73887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0"/>
          <p:cNvSpPr/>
          <p:nvPr/>
        </p:nvSpPr>
        <p:spPr>
          <a:xfrm>
            <a:off x="8260371" y="3095161"/>
            <a:ext cx="717755" cy="629769"/>
          </a:xfrm>
          <a:prstGeom prst="rect">
            <a:avLst/>
          </a:prstGeom>
          <a:solidFill>
            <a:srgbClr val="00B050">
              <a:alpha val="9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45613" y="3195853"/>
            <a:ext cx="572982" cy="57298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0"/>
          <p:cNvSpPr/>
          <p:nvPr/>
        </p:nvSpPr>
        <p:spPr>
          <a:xfrm>
            <a:off x="289470" y="5396480"/>
            <a:ext cx="2675761" cy="1018022"/>
          </a:xfrm>
          <a:prstGeom prst="roundRect">
            <a:avLst>
              <a:gd name="adj" fmla="val 5497"/>
            </a:avLst>
          </a:prstGeom>
          <a:solidFill>
            <a:srgbClr val="00B050">
              <a:alpha val="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285" name="Google Shape;285;p10"/>
          <p:cNvSpPr txBox="1"/>
          <p:nvPr/>
        </p:nvSpPr>
        <p:spPr>
          <a:xfrm>
            <a:off x="447749" y="5312239"/>
            <a:ext cx="2517482" cy="101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1200"/>
              <a:buFont typeface="Montserrat"/>
              <a:buNone/>
            </a:pPr>
            <a:r>
              <a:rPr lang="pt-BR" sz="1200" b="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Book de Treinamento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1200"/>
              <a:buFont typeface="Montserrat"/>
              <a:buNone/>
            </a:pPr>
            <a:r>
              <a:rPr lang="pt-BR" sz="1200" b="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Guia do Processo de Vendas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1200"/>
              <a:buFont typeface="Montserrat"/>
              <a:buNone/>
            </a:pPr>
            <a:r>
              <a:rPr lang="pt-BR" sz="1200" b="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Vídeo Demonstrativo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1200"/>
              <a:buFont typeface="Montserrat"/>
              <a:buNone/>
            </a:pPr>
            <a:r>
              <a:rPr lang="pt-BR" sz="1200" b="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Post na intranet</a:t>
            </a:r>
            <a:endParaRPr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6" name="Google Shape;286;p10"/>
          <p:cNvCxnSpPr/>
          <p:nvPr/>
        </p:nvCxnSpPr>
        <p:spPr>
          <a:xfrm>
            <a:off x="2852420" y="4831816"/>
            <a:ext cx="0" cy="480423"/>
          </a:xfrm>
          <a:prstGeom prst="straightConnector1">
            <a:avLst/>
          </a:prstGeom>
          <a:noFill/>
          <a:ln w="9525" cap="flat" cmpd="sng">
            <a:solidFill>
              <a:srgbClr val="DEEBF7"/>
            </a:solidFill>
            <a:prstDash val="lgDashDot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 txBox="1"/>
          <p:nvPr/>
        </p:nvSpPr>
        <p:spPr>
          <a:xfrm>
            <a:off x="1120986" y="378344"/>
            <a:ext cx="42262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Orçamento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1242285" y="1505613"/>
            <a:ext cx="2675761" cy="2478557"/>
          </a:xfrm>
          <a:prstGeom prst="roundRect">
            <a:avLst>
              <a:gd name="adj" fmla="val 5497"/>
            </a:avLst>
          </a:prstGeom>
          <a:solidFill>
            <a:srgbClr val="00B050">
              <a:alpha val="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285" name="Google Shape;285;p10"/>
          <p:cNvSpPr txBox="1"/>
          <p:nvPr/>
        </p:nvSpPr>
        <p:spPr>
          <a:xfrm>
            <a:off x="1321424" y="1716831"/>
            <a:ext cx="2517482" cy="2006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600" b="1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Vídeo Marketing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30 seg.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b="0" dirty="0" err="1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After</a:t>
            </a:r>
            <a:r>
              <a:rPr lang="pt-BR" sz="1200" b="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200" dirty="0" err="1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pt-BR" sz="1200" b="0" dirty="0" err="1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ffects</a:t>
            </a:r>
            <a:r>
              <a:rPr lang="pt-BR" sz="1200" b="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Roteiro incluído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Prazo de produção: 3 dias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lang="pt-BR"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Produtora </a:t>
            </a:r>
            <a:r>
              <a:rPr lang="pt-BR" sz="1200" dirty="0" err="1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: R$ 2.000,00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b="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Produtora Video2: R$1.300,00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Produtora </a:t>
            </a:r>
            <a:r>
              <a:rPr lang="pt-BR" sz="1200" dirty="0" err="1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Playnow</a:t>
            </a: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: R$ 980,00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lang="pt-BR"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Produtora sugerida: </a:t>
            </a:r>
            <a:r>
              <a:rPr lang="pt-BR" sz="1200" dirty="0" err="1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Playnow</a:t>
            </a:r>
            <a:endParaRPr lang="pt-BR"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lang="pt-BR" sz="120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284;p10">
            <a:extLst>
              <a:ext uri="{FF2B5EF4-FFF2-40B4-BE49-F238E27FC236}">
                <a16:creationId xmlns:a16="http://schemas.microsoft.com/office/drawing/2014/main" id="{690B634E-9E71-1690-8A80-45359FA6A7D0}"/>
              </a:ext>
            </a:extLst>
          </p:cNvPr>
          <p:cNvSpPr/>
          <p:nvPr/>
        </p:nvSpPr>
        <p:spPr>
          <a:xfrm>
            <a:off x="4324497" y="1505613"/>
            <a:ext cx="2675761" cy="2478557"/>
          </a:xfrm>
          <a:prstGeom prst="roundRect">
            <a:avLst>
              <a:gd name="adj" fmla="val 5497"/>
            </a:avLst>
          </a:prstGeom>
          <a:solidFill>
            <a:srgbClr val="00B050">
              <a:alpha val="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3" name="Google Shape;285;p10">
            <a:extLst>
              <a:ext uri="{FF2B5EF4-FFF2-40B4-BE49-F238E27FC236}">
                <a16:creationId xmlns:a16="http://schemas.microsoft.com/office/drawing/2014/main" id="{61B57FD8-58E7-12D6-23E2-130465AF2798}"/>
              </a:ext>
            </a:extLst>
          </p:cNvPr>
          <p:cNvSpPr txBox="1"/>
          <p:nvPr/>
        </p:nvSpPr>
        <p:spPr>
          <a:xfrm>
            <a:off x="4403636" y="1716831"/>
            <a:ext cx="2517482" cy="2006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600" b="1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Banner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Lona 3x3m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lang="pt-BR"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 err="1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nononononono</a:t>
            </a:r>
            <a:endParaRPr lang="pt-BR"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lang="pt-BR" sz="120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84;p10">
            <a:extLst>
              <a:ext uri="{FF2B5EF4-FFF2-40B4-BE49-F238E27FC236}">
                <a16:creationId xmlns:a16="http://schemas.microsoft.com/office/drawing/2014/main" id="{51476A0E-43AC-B8E4-BF50-206C4CEAF15D}"/>
              </a:ext>
            </a:extLst>
          </p:cNvPr>
          <p:cNvSpPr/>
          <p:nvPr/>
        </p:nvSpPr>
        <p:spPr>
          <a:xfrm>
            <a:off x="7332064" y="1505613"/>
            <a:ext cx="2675761" cy="2478557"/>
          </a:xfrm>
          <a:prstGeom prst="roundRect">
            <a:avLst>
              <a:gd name="adj" fmla="val 5497"/>
            </a:avLst>
          </a:prstGeom>
          <a:solidFill>
            <a:srgbClr val="00B050">
              <a:alpha val="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5" name="Google Shape;285;p10">
            <a:extLst>
              <a:ext uri="{FF2B5EF4-FFF2-40B4-BE49-F238E27FC236}">
                <a16:creationId xmlns:a16="http://schemas.microsoft.com/office/drawing/2014/main" id="{AACF22D6-48D5-DCD6-90A8-EABB2ADBDDE5}"/>
              </a:ext>
            </a:extLst>
          </p:cNvPr>
          <p:cNvSpPr txBox="1"/>
          <p:nvPr/>
        </p:nvSpPr>
        <p:spPr>
          <a:xfrm>
            <a:off x="7411203" y="1716831"/>
            <a:ext cx="2517482" cy="2006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600" b="1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Flyer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15x21cm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 err="1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Couché</a:t>
            </a: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 180g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4x4 cores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lang="pt-BR"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 err="1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nononononono</a:t>
            </a:r>
            <a:endParaRPr lang="pt-BR"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lang="pt-BR" sz="120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284;p10">
            <a:extLst>
              <a:ext uri="{FF2B5EF4-FFF2-40B4-BE49-F238E27FC236}">
                <a16:creationId xmlns:a16="http://schemas.microsoft.com/office/drawing/2014/main" id="{36153170-44AE-DA7F-BBE2-834AC1A922FE}"/>
              </a:ext>
            </a:extLst>
          </p:cNvPr>
          <p:cNvSpPr/>
          <p:nvPr/>
        </p:nvSpPr>
        <p:spPr>
          <a:xfrm>
            <a:off x="1242285" y="4113108"/>
            <a:ext cx="2675761" cy="2478557"/>
          </a:xfrm>
          <a:prstGeom prst="roundRect">
            <a:avLst>
              <a:gd name="adj" fmla="val 5497"/>
            </a:avLst>
          </a:prstGeom>
          <a:solidFill>
            <a:srgbClr val="00B050">
              <a:alpha val="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7" name="Google Shape;285;p10">
            <a:extLst>
              <a:ext uri="{FF2B5EF4-FFF2-40B4-BE49-F238E27FC236}">
                <a16:creationId xmlns:a16="http://schemas.microsoft.com/office/drawing/2014/main" id="{89FC7EAE-F2EF-98D8-5E88-635B3354344C}"/>
              </a:ext>
            </a:extLst>
          </p:cNvPr>
          <p:cNvSpPr txBox="1"/>
          <p:nvPr/>
        </p:nvSpPr>
        <p:spPr>
          <a:xfrm>
            <a:off x="1321424" y="4324326"/>
            <a:ext cx="2517482" cy="2006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600" b="1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Camiseta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Gola careca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Malha PV branca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Arte frente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Prazo de produção: 10 dias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lang="pt-BR"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 err="1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nononononono</a:t>
            </a:r>
            <a:endParaRPr lang="pt-BR"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lang="pt-BR" sz="120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284;p10">
            <a:extLst>
              <a:ext uri="{FF2B5EF4-FFF2-40B4-BE49-F238E27FC236}">
                <a16:creationId xmlns:a16="http://schemas.microsoft.com/office/drawing/2014/main" id="{321CF0C6-F2E0-EF04-D161-487AAC18C882}"/>
              </a:ext>
            </a:extLst>
          </p:cNvPr>
          <p:cNvSpPr/>
          <p:nvPr/>
        </p:nvSpPr>
        <p:spPr>
          <a:xfrm>
            <a:off x="4324497" y="4113108"/>
            <a:ext cx="2675761" cy="2478557"/>
          </a:xfrm>
          <a:prstGeom prst="roundRect">
            <a:avLst>
              <a:gd name="adj" fmla="val 5497"/>
            </a:avLst>
          </a:prstGeom>
          <a:solidFill>
            <a:srgbClr val="00B050">
              <a:alpha val="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9" name="Google Shape;285;p10">
            <a:extLst>
              <a:ext uri="{FF2B5EF4-FFF2-40B4-BE49-F238E27FC236}">
                <a16:creationId xmlns:a16="http://schemas.microsoft.com/office/drawing/2014/main" id="{46C1BE95-2C57-00A6-E711-CFB727B96CFE}"/>
              </a:ext>
            </a:extLst>
          </p:cNvPr>
          <p:cNvSpPr txBox="1"/>
          <p:nvPr/>
        </p:nvSpPr>
        <p:spPr>
          <a:xfrm>
            <a:off x="4403636" y="4324326"/>
            <a:ext cx="2517482" cy="2006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600" b="1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Post Instagram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lang="pt-BR"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 err="1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nononononono</a:t>
            </a:r>
            <a:endParaRPr lang="pt-BR"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lang="pt-BR" sz="120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284;p10">
            <a:extLst>
              <a:ext uri="{FF2B5EF4-FFF2-40B4-BE49-F238E27FC236}">
                <a16:creationId xmlns:a16="http://schemas.microsoft.com/office/drawing/2014/main" id="{F811A8BB-CFEF-1A9D-812C-C6BB8E7DBCCF}"/>
              </a:ext>
            </a:extLst>
          </p:cNvPr>
          <p:cNvSpPr/>
          <p:nvPr/>
        </p:nvSpPr>
        <p:spPr>
          <a:xfrm>
            <a:off x="7332064" y="4113108"/>
            <a:ext cx="2675761" cy="2478557"/>
          </a:xfrm>
          <a:prstGeom prst="roundRect">
            <a:avLst>
              <a:gd name="adj" fmla="val 5497"/>
            </a:avLst>
          </a:prstGeom>
          <a:solidFill>
            <a:srgbClr val="00B050">
              <a:alpha val="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11" name="Google Shape;285;p10">
            <a:extLst>
              <a:ext uri="{FF2B5EF4-FFF2-40B4-BE49-F238E27FC236}">
                <a16:creationId xmlns:a16="http://schemas.microsoft.com/office/drawing/2014/main" id="{89A93B3F-6A21-9F18-7A54-A1EC6536CAE1}"/>
              </a:ext>
            </a:extLst>
          </p:cNvPr>
          <p:cNvSpPr txBox="1"/>
          <p:nvPr/>
        </p:nvSpPr>
        <p:spPr>
          <a:xfrm>
            <a:off x="7411203" y="4324326"/>
            <a:ext cx="2517482" cy="2006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600" b="1" dirty="0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Tráfego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lang="pt-BR"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r>
              <a:rPr lang="pt-BR" sz="1200" dirty="0" err="1">
                <a:solidFill>
                  <a:srgbClr val="D0CECE"/>
                </a:solidFill>
                <a:latin typeface="Montserrat"/>
                <a:ea typeface="Montserrat"/>
                <a:cs typeface="Montserrat"/>
                <a:sym typeface="Montserrat"/>
              </a:rPr>
              <a:t>nononononono</a:t>
            </a:r>
            <a:endParaRPr lang="pt-BR"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lang="pt-BR" sz="120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Montserrat"/>
              <a:buNone/>
            </a:pPr>
            <a:endParaRPr sz="1200" b="0" dirty="0">
              <a:solidFill>
                <a:srgbClr val="D0CEC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8563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96F78237-71BF-1C6A-C7DE-8408BD9853C4}"/>
              </a:ext>
            </a:extLst>
          </p:cNvPr>
          <p:cNvSpPr txBox="1"/>
          <p:nvPr/>
        </p:nvSpPr>
        <p:spPr>
          <a:xfrm>
            <a:off x="4505022" y="2967376"/>
            <a:ext cx="25978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Plano de</a:t>
            </a:r>
            <a:endParaRPr sz="2400" b="1" dirty="0">
              <a:solidFill>
                <a:srgbClr val="A568D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88;p1">
            <a:extLst>
              <a:ext uri="{FF2B5EF4-FFF2-40B4-BE49-F238E27FC236}">
                <a16:creationId xmlns:a16="http://schemas.microsoft.com/office/drawing/2014/main" id="{203F35F3-C801-171F-2739-930373A96E0F}"/>
              </a:ext>
            </a:extLst>
          </p:cNvPr>
          <p:cNvSpPr txBox="1"/>
          <p:nvPr/>
        </p:nvSpPr>
        <p:spPr>
          <a:xfrm>
            <a:off x="4505022" y="3296806"/>
            <a:ext cx="48360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Comunicação</a:t>
            </a:r>
            <a:r>
              <a:rPr lang="pt-BR" sz="32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.&amp;</a:t>
            </a:r>
            <a:endParaRPr sz="1050" dirty="0">
              <a:solidFill>
                <a:srgbClr val="00B050"/>
              </a:solidFill>
            </a:endParaRPr>
          </a:p>
        </p:txBody>
      </p:sp>
      <p:sp>
        <p:nvSpPr>
          <p:cNvPr id="4" name="Google Shape;88;p1">
            <a:extLst>
              <a:ext uri="{FF2B5EF4-FFF2-40B4-BE49-F238E27FC236}">
                <a16:creationId xmlns:a16="http://schemas.microsoft.com/office/drawing/2014/main" id="{4F795E3C-F5FE-92C5-9E0D-C630AAD2AAD5}"/>
              </a:ext>
            </a:extLst>
          </p:cNvPr>
          <p:cNvSpPr txBox="1"/>
          <p:nvPr/>
        </p:nvSpPr>
        <p:spPr>
          <a:xfrm>
            <a:off x="4593417" y="3738203"/>
            <a:ext cx="269379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Marketing</a:t>
            </a:r>
            <a:r>
              <a:rPr lang="pt-BR" sz="32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5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426026" y="2103921"/>
            <a:ext cx="2597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Índice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1426026" y="2850727"/>
            <a:ext cx="5135035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Produto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Público-alvo da comunicação;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Período da Campanha;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Objetivos;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Estratégia;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Mensagem;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Argumentos de Vendas;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pt-BR" sz="1600" dirty="0">
                <a:solidFill>
                  <a:schemeClr val="lt1"/>
                </a:solidFill>
                <a:latin typeface="Montserrat"/>
                <a:sym typeface="Montserrat"/>
              </a:rPr>
              <a:t>Jornada do cliente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Ações;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pt-BR" sz="16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Timeline</a:t>
            </a:r>
            <a:r>
              <a:rPr lang="pt-BR" sz="16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AutoNum type="arabicPeriod"/>
            </a:pPr>
            <a:r>
              <a:rPr lang="pt-BR" sz="1600" dirty="0">
                <a:solidFill>
                  <a:schemeClr val="lt1"/>
                </a:solidFill>
                <a:latin typeface="Montserrat"/>
                <a:sym typeface="Montserrat"/>
              </a:rPr>
              <a:t>Orçamento.</a:t>
            </a:r>
            <a:endParaRPr dirty="0"/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AEE665D4-00BC-18A3-7061-9528FFF7463D}"/>
              </a:ext>
            </a:extLst>
          </p:cNvPr>
          <p:cNvSpPr txBox="1"/>
          <p:nvPr/>
        </p:nvSpPr>
        <p:spPr>
          <a:xfrm>
            <a:off x="7192238" y="4139074"/>
            <a:ext cx="259780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Plano de</a:t>
            </a:r>
            <a:endParaRPr sz="2400" b="1" dirty="0">
              <a:solidFill>
                <a:srgbClr val="A568D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88;p1">
            <a:extLst>
              <a:ext uri="{FF2B5EF4-FFF2-40B4-BE49-F238E27FC236}">
                <a16:creationId xmlns:a16="http://schemas.microsoft.com/office/drawing/2014/main" id="{E43E46BF-4274-CA9B-10E0-F8A883FD72C9}"/>
              </a:ext>
            </a:extLst>
          </p:cNvPr>
          <p:cNvSpPr txBox="1"/>
          <p:nvPr/>
        </p:nvSpPr>
        <p:spPr>
          <a:xfrm>
            <a:off x="7192238" y="4468504"/>
            <a:ext cx="483603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Comunicação</a:t>
            </a:r>
            <a:r>
              <a:rPr lang="pt-BR" sz="32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.&amp;</a:t>
            </a:r>
            <a:endParaRPr sz="1050" dirty="0">
              <a:solidFill>
                <a:srgbClr val="00B050"/>
              </a:solidFill>
            </a:endParaRPr>
          </a:p>
        </p:txBody>
      </p:sp>
      <p:sp>
        <p:nvSpPr>
          <p:cNvPr id="4" name="Google Shape;88;p1">
            <a:extLst>
              <a:ext uri="{FF2B5EF4-FFF2-40B4-BE49-F238E27FC236}">
                <a16:creationId xmlns:a16="http://schemas.microsoft.com/office/drawing/2014/main" id="{23AD7F90-1B8F-6D28-005D-E46405DDBB58}"/>
              </a:ext>
            </a:extLst>
          </p:cNvPr>
          <p:cNvSpPr txBox="1"/>
          <p:nvPr/>
        </p:nvSpPr>
        <p:spPr>
          <a:xfrm>
            <a:off x="7280633" y="4909901"/>
            <a:ext cx="269379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Marketing</a:t>
            </a:r>
            <a:r>
              <a:rPr lang="pt-BR" sz="32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5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830759" y="1543470"/>
            <a:ext cx="33595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Produto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830759" y="2290276"/>
            <a:ext cx="774705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Descreva seu produto ou conjunto de produtos que são o foco deste plano. Coloque o nome, definição, preço.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988144" y="780937"/>
            <a:ext cx="2597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Público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988144" y="1668839"/>
            <a:ext cx="917503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Interno:</a:t>
            </a:r>
            <a:endParaRPr dirty="0">
              <a:solidFill>
                <a:srgbClr val="00B050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BR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Teleatendimento ao Cliente;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BR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Lojas físicas: Próprias e Franquias.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Externo:</a:t>
            </a:r>
            <a:endParaRPr dirty="0">
              <a:solidFill>
                <a:srgbClr val="00B050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BR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Clientes ativos, inativos, novos clientes.</a:t>
            </a:r>
            <a:endParaRPr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988144" y="4619512"/>
            <a:ext cx="2597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Período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1083394" y="5230503"/>
            <a:ext cx="30409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Lançamento</a:t>
            </a:r>
            <a:endParaRPr dirty="0">
              <a:solidFill>
                <a:srgbClr val="00B050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BR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Setembro 2021.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/>
          <p:nvPr/>
        </p:nvSpPr>
        <p:spPr>
          <a:xfrm>
            <a:off x="3392964" y="731441"/>
            <a:ext cx="5400279" cy="540027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34" y="1"/>
            <a:ext cx="12200877" cy="6884633"/>
          </a:xfrm>
          <a:prstGeom prst="rect">
            <a:avLst/>
          </a:prstGeom>
          <a:solidFill>
            <a:srgbClr val="0C0C0C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11483123" y="6254865"/>
            <a:ext cx="717755" cy="629769"/>
          </a:xfrm>
          <a:prstGeom prst="rect">
            <a:avLst/>
          </a:prstGeom>
          <a:solidFill>
            <a:srgbClr val="00B05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4305" y="0"/>
            <a:ext cx="717755" cy="629769"/>
          </a:xfrm>
          <a:prstGeom prst="rect">
            <a:avLst/>
          </a:prstGeom>
          <a:solidFill>
            <a:srgbClr val="00B05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3647073" y="2349206"/>
            <a:ext cx="49068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rPr lang="pt-BR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Divulgar, tornar conhecido e vender o “novo produto” </a:t>
            </a:r>
            <a:r>
              <a:rPr lang="pt-BR" sz="28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nonono</a:t>
            </a:r>
            <a:r>
              <a:rPr lang="pt-BR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- para clientes foco</a:t>
            </a:r>
            <a:endParaRPr sz="2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1126976" y="554476"/>
            <a:ext cx="32763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6" descr="Como comprar celular com CNPJ de empresa MEI?"/>
          <p:cNvPicPr preferRelativeResize="0"/>
          <p:nvPr/>
        </p:nvPicPr>
        <p:blipFill rotWithShape="1">
          <a:blip r:embed="rId3">
            <a:alphaModFix/>
          </a:blip>
          <a:srcRect r="318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/>
          <p:nvPr/>
        </p:nvSpPr>
        <p:spPr>
          <a:xfrm>
            <a:off x="1" y="0"/>
            <a:ext cx="12200877" cy="6858000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/>
        </p:nvSpPr>
        <p:spPr>
          <a:xfrm>
            <a:off x="1211442" y="2169173"/>
            <a:ext cx="4736163" cy="163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rPr lang="pt-BR" sz="18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Nonononononononononononononononononononononononononononono</a:t>
            </a:r>
            <a:endParaRPr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5521911" y="4216822"/>
            <a:ext cx="5571459" cy="134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rPr lang="pt-BR" sz="18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Nonononononononononononononononononononononononononononono</a:t>
            </a:r>
            <a:endParaRPr lang="pt-BR" sz="1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4305" y="0"/>
            <a:ext cx="717755" cy="629769"/>
          </a:xfrm>
          <a:prstGeom prst="rect">
            <a:avLst/>
          </a:prstGeom>
          <a:solidFill>
            <a:srgbClr val="00B05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11483123" y="6254865"/>
            <a:ext cx="717755" cy="629769"/>
          </a:xfrm>
          <a:prstGeom prst="rect">
            <a:avLst/>
          </a:prstGeom>
          <a:solidFill>
            <a:srgbClr val="00B05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1126976" y="554476"/>
            <a:ext cx="32763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Estratégia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1211440" y="1864148"/>
            <a:ext cx="72756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Lojas Próprias, Franquias e Teleatendimento</a:t>
            </a:r>
            <a:endParaRPr sz="2000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5628443" y="3816711"/>
            <a:ext cx="57719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Clientes ativos </a:t>
            </a:r>
            <a:endParaRPr sz="2000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 descr="Resultado de imagem para marketing digital tom de voz"/>
          <p:cNvPicPr preferRelativeResize="0"/>
          <p:nvPr/>
        </p:nvPicPr>
        <p:blipFill rotWithShape="1">
          <a:blip r:embed="rId3">
            <a:alphaModFix/>
          </a:blip>
          <a:srcRect l="6914"/>
          <a:stretch/>
        </p:blipFill>
        <p:spPr>
          <a:xfrm>
            <a:off x="0" y="-8834"/>
            <a:ext cx="12214201" cy="686683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/>
          <p:nvPr/>
        </p:nvSpPr>
        <p:spPr>
          <a:xfrm>
            <a:off x="-2216" y="1"/>
            <a:ext cx="12200877" cy="6884633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4305" y="0"/>
            <a:ext cx="717755" cy="629769"/>
          </a:xfrm>
          <a:prstGeom prst="rect">
            <a:avLst/>
          </a:prstGeom>
          <a:solidFill>
            <a:srgbClr val="00B05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11483123" y="6254865"/>
            <a:ext cx="717755" cy="629769"/>
          </a:xfrm>
          <a:prstGeom prst="rect">
            <a:avLst/>
          </a:prstGeom>
          <a:solidFill>
            <a:srgbClr val="00B05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498171" y="953257"/>
            <a:ext cx="42262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Mensagem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498171" y="2302369"/>
            <a:ext cx="4736163" cy="54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pt-B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  </a:t>
            </a:r>
            <a:r>
              <a:rPr lang="pt-BR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 </a:t>
            </a:r>
            <a:r>
              <a:rPr lang="pt-B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dizer? 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537360" y="2701070"/>
            <a:ext cx="263319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Estratégia da Mensagem</a:t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498171" y="3445321"/>
            <a:ext cx="4736163" cy="54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pt-B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Como</a:t>
            </a:r>
            <a:r>
              <a:rPr lang="pt-B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dizer? 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537360" y="3844022"/>
            <a:ext cx="263319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Estratégia Criativa</a:t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498171" y="4690496"/>
            <a:ext cx="4736163" cy="54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pt-B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Quem irá</a:t>
            </a:r>
            <a:r>
              <a:rPr lang="pt-B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dizer? 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537360" y="5089197"/>
            <a:ext cx="263319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Fonte da Mensagem</a:t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3326468" y="2286550"/>
            <a:ext cx="8670550" cy="1018022"/>
          </a:xfrm>
          <a:prstGeom prst="roundRect">
            <a:avLst>
              <a:gd name="adj" fmla="val 5497"/>
            </a:avLst>
          </a:prstGeom>
          <a:solidFill>
            <a:srgbClr val="00B050">
              <a:alpha val="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3547881" y="2312595"/>
            <a:ext cx="8227072" cy="99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8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Que a empresa </a:t>
            </a:r>
            <a:r>
              <a:rPr lang="pt-BR" sz="1800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xxxx</a:t>
            </a:r>
            <a:r>
              <a:rPr lang="pt-BR" sz="18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possui uma solução de </a:t>
            </a:r>
            <a:r>
              <a:rPr lang="pt-BR" sz="1800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xxxxxxxxxx</a:t>
            </a:r>
            <a:r>
              <a:rPr lang="pt-BR" sz="18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em parceria com a </a:t>
            </a:r>
            <a:r>
              <a:rPr lang="pt-BR" sz="1800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xxxxx</a:t>
            </a:r>
            <a:r>
              <a:rPr lang="pt-BR" sz="18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que já tem mais </a:t>
            </a:r>
            <a:r>
              <a:rPr lang="pt-BR" sz="1800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xxxxx</a:t>
            </a:r>
            <a:r>
              <a:rPr lang="pt-BR" sz="18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usuários. Sendo uma solução acessível ao cliente </a:t>
            </a:r>
            <a:r>
              <a:rPr lang="pt-BR" sz="1800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xxxxxx</a:t>
            </a:r>
            <a:endParaRPr sz="18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3326142" y="3456848"/>
            <a:ext cx="8670550" cy="1018022"/>
          </a:xfrm>
          <a:prstGeom prst="roundRect">
            <a:avLst>
              <a:gd name="adj" fmla="val 5497"/>
            </a:avLst>
          </a:prstGeom>
          <a:solidFill>
            <a:srgbClr val="00B050">
              <a:alpha val="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3473373" y="3456848"/>
            <a:ext cx="7589714" cy="99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Usar uma linguagem concisa, informativa, séria, simples e direta. Com o tom dinâmico e otimista com o propósito de ativação de clientes.</a:t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3334912" y="4588273"/>
            <a:ext cx="8670550" cy="1018022"/>
          </a:xfrm>
          <a:prstGeom prst="roundRect">
            <a:avLst>
              <a:gd name="adj" fmla="val 5497"/>
            </a:avLst>
          </a:prstGeom>
          <a:solidFill>
            <a:srgbClr val="00B050">
              <a:alpha val="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3482143" y="4588273"/>
            <a:ext cx="7589714" cy="99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800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Xxxxxxxx</a:t>
            </a:r>
            <a:r>
              <a:rPr lang="pt-BR" sz="18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que apresentará a solução aos clientes que só poderão contratar direto pelos canais oficiais de atendimento da </a:t>
            </a:r>
            <a:r>
              <a:rPr lang="pt-BR" sz="1800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xxxxxx</a:t>
            </a:r>
            <a:r>
              <a:rPr lang="pt-BR" sz="1800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8" descr="Resultado de imagem para marketing digital tom de voz"/>
          <p:cNvPicPr preferRelativeResize="0"/>
          <p:nvPr/>
        </p:nvPicPr>
        <p:blipFill rotWithShape="1">
          <a:blip r:embed="rId3">
            <a:alphaModFix/>
          </a:blip>
          <a:srcRect l="6914"/>
          <a:stretch/>
        </p:blipFill>
        <p:spPr>
          <a:xfrm>
            <a:off x="0" y="-8834"/>
            <a:ext cx="12214201" cy="686683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>
            <a:off x="-2216" y="1"/>
            <a:ext cx="12200877" cy="6884633"/>
          </a:xfrm>
          <a:prstGeom prst="rect">
            <a:avLst/>
          </a:prstGeom>
          <a:solidFill>
            <a:srgbClr val="0C0C0C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4305" y="0"/>
            <a:ext cx="717755" cy="629769"/>
          </a:xfrm>
          <a:prstGeom prst="rect">
            <a:avLst/>
          </a:prstGeom>
          <a:solidFill>
            <a:srgbClr val="00B05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11483123" y="6254865"/>
            <a:ext cx="717755" cy="629769"/>
          </a:xfrm>
          <a:prstGeom prst="rect">
            <a:avLst/>
          </a:prstGeom>
          <a:solidFill>
            <a:srgbClr val="00B050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498171" y="953257"/>
            <a:ext cx="66394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Argumentos de Vendas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537360" y="2123082"/>
            <a:ext cx="2773567" cy="54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pt-BR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Esse serviço</a:t>
            </a:r>
            <a:endParaRPr sz="2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537360" y="1850910"/>
            <a:ext cx="263319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Clientes que tem</a:t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3326468" y="1816027"/>
            <a:ext cx="8670550" cy="1527417"/>
          </a:xfrm>
          <a:prstGeom prst="roundRect">
            <a:avLst>
              <a:gd name="adj" fmla="val 5497"/>
            </a:avLst>
          </a:prstGeom>
          <a:solidFill>
            <a:srgbClr val="00B050">
              <a:alpha val="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3547880" y="1842073"/>
            <a:ext cx="8348197" cy="151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800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nononononono</a:t>
            </a:r>
            <a:endParaRPr sz="18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3326142" y="3456848"/>
            <a:ext cx="8670550" cy="1018022"/>
          </a:xfrm>
          <a:prstGeom prst="roundRect">
            <a:avLst>
              <a:gd name="adj" fmla="val 5497"/>
            </a:avLst>
          </a:prstGeom>
          <a:solidFill>
            <a:srgbClr val="00B050">
              <a:alpha val="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3473373" y="3456848"/>
            <a:ext cx="8422704" cy="99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800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nononononono</a:t>
            </a:r>
            <a:endParaRPr lang="pt-BR" sz="18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3334900" y="4606024"/>
            <a:ext cx="8670600" cy="1851900"/>
          </a:xfrm>
          <a:prstGeom prst="roundRect">
            <a:avLst>
              <a:gd name="adj" fmla="val 5497"/>
            </a:avLst>
          </a:prstGeom>
          <a:solidFill>
            <a:srgbClr val="00B050">
              <a:alpha val="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193" name="Google Shape;193;p8"/>
          <p:cNvSpPr txBox="1"/>
          <p:nvPr/>
        </p:nvSpPr>
        <p:spPr>
          <a:xfrm>
            <a:off x="3482150" y="4588275"/>
            <a:ext cx="8343000" cy="15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800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nononononono</a:t>
            </a:r>
            <a:endParaRPr lang="pt-BR" sz="18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537361" y="3795309"/>
            <a:ext cx="2516736" cy="54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pt-BR" sz="2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Esse serviço</a:t>
            </a:r>
            <a:endParaRPr sz="2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537360" y="3523137"/>
            <a:ext cx="263319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Clientes que usam</a:t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498172" y="4915434"/>
            <a:ext cx="2780422" cy="54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pt-BR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Jovens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8"/>
          <p:cNvSpPr txBox="1"/>
          <p:nvPr/>
        </p:nvSpPr>
        <p:spPr>
          <a:xfrm>
            <a:off x="498171" y="4643262"/>
            <a:ext cx="263319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700"/>
              <a:buFont typeface="Candara"/>
              <a:buNone/>
            </a:pPr>
            <a:r>
              <a:rPr lang="pt-BR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Clientes que são</a:t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/>
        </p:nvSpPr>
        <p:spPr>
          <a:xfrm>
            <a:off x="498171" y="953257"/>
            <a:ext cx="66394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pt-BR" sz="36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Jornada do Cliente</a:t>
            </a:r>
            <a:r>
              <a:rPr lang="pt-BR" sz="3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>
              <a:solidFill>
                <a:srgbClr val="00B05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008CEB-EE87-C248-1141-76278B6438FF}"/>
              </a:ext>
            </a:extLst>
          </p:cNvPr>
          <p:cNvCxnSpPr>
            <a:cxnSpLocks/>
            <a:stCxn id="5" idx="1"/>
            <a:endCxn id="9" idx="3"/>
          </p:cNvCxnSpPr>
          <p:nvPr/>
        </p:nvCxnSpPr>
        <p:spPr>
          <a:xfrm>
            <a:off x="2341044" y="3580600"/>
            <a:ext cx="84772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184;p8">
            <a:extLst>
              <a:ext uri="{FF2B5EF4-FFF2-40B4-BE49-F238E27FC236}">
                <a16:creationId xmlns:a16="http://schemas.microsoft.com/office/drawing/2014/main" id="{A7FF9405-633B-0407-09F8-38F6F4C6EBCE}"/>
              </a:ext>
            </a:extLst>
          </p:cNvPr>
          <p:cNvSpPr/>
          <p:nvPr/>
        </p:nvSpPr>
        <p:spPr>
          <a:xfrm>
            <a:off x="2341044" y="3410339"/>
            <a:ext cx="365828" cy="3405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84;p8">
            <a:extLst>
              <a:ext uri="{FF2B5EF4-FFF2-40B4-BE49-F238E27FC236}">
                <a16:creationId xmlns:a16="http://schemas.microsoft.com/office/drawing/2014/main" id="{5AE276E2-5CD3-CAAF-2A27-D08694E8A9A3}"/>
              </a:ext>
            </a:extLst>
          </p:cNvPr>
          <p:cNvSpPr/>
          <p:nvPr/>
        </p:nvSpPr>
        <p:spPr>
          <a:xfrm>
            <a:off x="4350236" y="3410339"/>
            <a:ext cx="365828" cy="3405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84;p8">
            <a:extLst>
              <a:ext uri="{FF2B5EF4-FFF2-40B4-BE49-F238E27FC236}">
                <a16:creationId xmlns:a16="http://schemas.microsoft.com/office/drawing/2014/main" id="{5A8F485D-B626-6D83-1DE5-874AEC1FBE8A}"/>
              </a:ext>
            </a:extLst>
          </p:cNvPr>
          <p:cNvSpPr/>
          <p:nvPr/>
        </p:nvSpPr>
        <p:spPr>
          <a:xfrm>
            <a:off x="6517110" y="3428954"/>
            <a:ext cx="365828" cy="3405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4;p8">
            <a:extLst>
              <a:ext uri="{FF2B5EF4-FFF2-40B4-BE49-F238E27FC236}">
                <a16:creationId xmlns:a16="http://schemas.microsoft.com/office/drawing/2014/main" id="{DD41CE89-7B84-51D8-4FAE-2AC94791459A}"/>
              </a:ext>
            </a:extLst>
          </p:cNvPr>
          <p:cNvSpPr/>
          <p:nvPr/>
        </p:nvSpPr>
        <p:spPr>
          <a:xfrm>
            <a:off x="8443264" y="3410339"/>
            <a:ext cx="365828" cy="3405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4;p8">
            <a:extLst>
              <a:ext uri="{FF2B5EF4-FFF2-40B4-BE49-F238E27FC236}">
                <a16:creationId xmlns:a16="http://schemas.microsoft.com/office/drawing/2014/main" id="{A5F6657D-60B9-A1C3-8A7D-AECB45B8DC02}"/>
              </a:ext>
            </a:extLst>
          </p:cNvPr>
          <p:cNvSpPr/>
          <p:nvPr/>
        </p:nvSpPr>
        <p:spPr>
          <a:xfrm>
            <a:off x="10452456" y="3410339"/>
            <a:ext cx="365828" cy="3405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0;p10">
            <a:extLst>
              <a:ext uri="{FF2B5EF4-FFF2-40B4-BE49-F238E27FC236}">
                <a16:creationId xmlns:a16="http://schemas.microsoft.com/office/drawing/2014/main" id="{581CCFE3-70B2-388A-6469-1722F61A3589}"/>
              </a:ext>
            </a:extLst>
          </p:cNvPr>
          <p:cNvSpPr txBox="1"/>
          <p:nvPr/>
        </p:nvSpPr>
        <p:spPr>
          <a:xfrm>
            <a:off x="1580523" y="2709288"/>
            <a:ext cx="2078175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Cliente vê o produto nas redes sociais</a:t>
            </a: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270;p10">
            <a:extLst>
              <a:ext uri="{FF2B5EF4-FFF2-40B4-BE49-F238E27FC236}">
                <a16:creationId xmlns:a16="http://schemas.microsoft.com/office/drawing/2014/main" id="{EE703B63-E0D9-2E26-7F4F-B4DC5A5B9E34}"/>
              </a:ext>
            </a:extLst>
          </p:cNvPr>
          <p:cNvSpPr txBox="1"/>
          <p:nvPr/>
        </p:nvSpPr>
        <p:spPr>
          <a:xfrm>
            <a:off x="1484870" y="3984209"/>
            <a:ext cx="2078175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Instagram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Facebook</a:t>
            </a: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270;p10">
            <a:extLst>
              <a:ext uri="{FF2B5EF4-FFF2-40B4-BE49-F238E27FC236}">
                <a16:creationId xmlns:a16="http://schemas.microsoft.com/office/drawing/2014/main" id="{976D6338-4743-0E58-60A4-FF184CA8A8E2}"/>
              </a:ext>
            </a:extLst>
          </p:cNvPr>
          <p:cNvSpPr txBox="1"/>
          <p:nvPr/>
        </p:nvSpPr>
        <p:spPr>
          <a:xfrm>
            <a:off x="3621374" y="2703445"/>
            <a:ext cx="2078175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Cliente chama no </a:t>
            </a:r>
            <a:r>
              <a:rPr lang="pt-BR" sz="12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Whatsapp</a:t>
            </a:r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para ver produtos</a:t>
            </a: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270;p10">
            <a:extLst>
              <a:ext uri="{FF2B5EF4-FFF2-40B4-BE49-F238E27FC236}">
                <a16:creationId xmlns:a16="http://schemas.microsoft.com/office/drawing/2014/main" id="{25532D95-F8B1-F11B-FDC6-DF991A0E1C83}"/>
              </a:ext>
            </a:extLst>
          </p:cNvPr>
          <p:cNvSpPr txBox="1"/>
          <p:nvPr/>
        </p:nvSpPr>
        <p:spPr>
          <a:xfrm>
            <a:off x="3563045" y="3997028"/>
            <a:ext cx="2078175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2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Whatsapp</a:t>
            </a: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270;p10">
            <a:extLst>
              <a:ext uri="{FF2B5EF4-FFF2-40B4-BE49-F238E27FC236}">
                <a16:creationId xmlns:a16="http://schemas.microsoft.com/office/drawing/2014/main" id="{D2FF9AD1-9743-A0D6-76FF-67FB567A477D}"/>
              </a:ext>
            </a:extLst>
          </p:cNvPr>
          <p:cNvSpPr txBox="1"/>
          <p:nvPr/>
        </p:nvSpPr>
        <p:spPr>
          <a:xfrm>
            <a:off x="5736873" y="2722107"/>
            <a:ext cx="2078175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Cliente fecha pedido</a:t>
            </a: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70;p10">
            <a:extLst>
              <a:ext uri="{FF2B5EF4-FFF2-40B4-BE49-F238E27FC236}">
                <a16:creationId xmlns:a16="http://schemas.microsoft.com/office/drawing/2014/main" id="{E349E41D-7A99-0425-1A80-15B47193C0DF}"/>
              </a:ext>
            </a:extLst>
          </p:cNvPr>
          <p:cNvSpPr txBox="1"/>
          <p:nvPr/>
        </p:nvSpPr>
        <p:spPr>
          <a:xfrm>
            <a:off x="5641220" y="3997028"/>
            <a:ext cx="2078175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Sistema de pagamento (online)</a:t>
            </a: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70;p10">
            <a:extLst>
              <a:ext uri="{FF2B5EF4-FFF2-40B4-BE49-F238E27FC236}">
                <a16:creationId xmlns:a16="http://schemas.microsoft.com/office/drawing/2014/main" id="{EFB4D6D3-7825-5194-D982-98CAE86455A4}"/>
              </a:ext>
            </a:extLst>
          </p:cNvPr>
          <p:cNvSpPr txBox="1"/>
          <p:nvPr/>
        </p:nvSpPr>
        <p:spPr>
          <a:xfrm>
            <a:off x="401309" y="2709288"/>
            <a:ext cx="1179089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2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Ação do cliente</a:t>
            </a:r>
            <a:endParaRPr sz="1200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70;p10">
            <a:extLst>
              <a:ext uri="{FF2B5EF4-FFF2-40B4-BE49-F238E27FC236}">
                <a16:creationId xmlns:a16="http://schemas.microsoft.com/office/drawing/2014/main" id="{7B14D049-7ECC-4011-9954-DE40690FB631}"/>
              </a:ext>
            </a:extLst>
          </p:cNvPr>
          <p:cNvSpPr txBox="1"/>
          <p:nvPr/>
        </p:nvSpPr>
        <p:spPr>
          <a:xfrm>
            <a:off x="455483" y="3976634"/>
            <a:ext cx="1179089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2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Pontos de contato</a:t>
            </a:r>
            <a:endParaRPr sz="1200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70;p10">
            <a:extLst>
              <a:ext uri="{FF2B5EF4-FFF2-40B4-BE49-F238E27FC236}">
                <a16:creationId xmlns:a16="http://schemas.microsoft.com/office/drawing/2014/main" id="{9E08257B-BDAE-41BD-B756-DD58C3FFFE75}"/>
              </a:ext>
            </a:extLst>
          </p:cNvPr>
          <p:cNvSpPr txBox="1"/>
          <p:nvPr/>
        </p:nvSpPr>
        <p:spPr>
          <a:xfrm>
            <a:off x="7725739" y="2722107"/>
            <a:ext cx="2078175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Cliente recebe o pedido</a:t>
            </a: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270;p10">
            <a:extLst>
              <a:ext uri="{FF2B5EF4-FFF2-40B4-BE49-F238E27FC236}">
                <a16:creationId xmlns:a16="http://schemas.microsoft.com/office/drawing/2014/main" id="{B1B473D4-B0DA-C5E7-F270-DEC2CFFEF882}"/>
              </a:ext>
            </a:extLst>
          </p:cNvPr>
          <p:cNvSpPr txBox="1"/>
          <p:nvPr/>
        </p:nvSpPr>
        <p:spPr>
          <a:xfrm>
            <a:off x="7630086" y="3997028"/>
            <a:ext cx="2078175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Entregador</a:t>
            </a: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270;p10">
            <a:extLst>
              <a:ext uri="{FF2B5EF4-FFF2-40B4-BE49-F238E27FC236}">
                <a16:creationId xmlns:a16="http://schemas.microsoft.com/office/drawing/2014/main" id="{A18B5FD6-B0D0-6E8E-43AC-BBCF430D1673}"/>
              </a:ext>
            </a:extLst>
          </p:cNvPr>
          <p:cNvSpPr txBox="1"/>
          <p:nvPr/>
        </p:nvSpPr>
        <p:spPr>
          <a:xfrm>
            <a:off x="9666936" y="2722107"/>
            <a:ext cx="2078175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Cliente faz review</a:t>
            </a: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70;p10">
            <a:extLst>
              <a:ext uri="{FF2B5EF4-FFF2-40B4-BE49-F238E27FC236}">
                <a16:creationId xmlns:a16="http://schemas.microsoft.com/office/drawing/2014/main" id="{3658D72E-964B-EA1A-2048-DE09AA0F9CA8}"/>
              </a:ext>
            </a:extLst>
          </p:cNvPr>
          <p:cNvSpPr txBox="1"/>
          <p:nvPr/>
        </p:nvSpPr>
        <p:spPr>
          <a:xfrm>
            <a:off x="9664593" y="3997028"/>
            <a:ext cx="2078175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Google meu negócio</a:t>
            </a:r>
            <a:endParaRPr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B13203-3475-6BBE-AC79-1003EBE7163A}"/>
              </a:ext>
            </a:extLst>
          </p:cNvPr>
          <p:cNvSpPr/>
          <p:nvPr/>
        </p:nvSpPr>
        <p:spPr>
          <a:xfrm>
            <a:off x="3512349" y="2321049"/>
            <a:ext cx="2189169" cy="22158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5E53C0D-FA57-D33B-3B49-5A231A33C119}"/>
              </a:ext>
            </a:extLst>
          </p:cNvPr>
          <p:cNvSpPr/>
          <p:nvPr/>
        </p:nvSpPr>
        <p:spPr>
          <a:xfrm>
            <a:off x="9621259" y="2491309"/>
            <a:ext cx="2189169" cy="22158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Google Shape;270;p10">
            <a:extLst>
              <a:ext uri="{FF2B5EF4-FFF2-40B4-BE49-F238E27FC236}">
                <a16:creationId xmlns:a16="http://schemas.microsoft.com/office/drawing/2014/main" id="{6D8484BA-842E-0CE1-9311-D91409436856}"/>
              </a:ext>
            </a:extLst>
          </p:cNvPr>
          <p:cNvSpPr txBox="1"/>
          <p:nvPr/>
        </p:nvSpPr>
        <p:spPr>
          <a:xfrm>
            <a:off x="4126519" y="4609353"/>
            <a:ext cx="1179089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FMOT</a:t>
            </a:r>
            <a:endParaRPr sz="1600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270;p10">
            <a:extLst>
              <a:ext uri="{FF2B5EF4-FFF2-40B4-BE49-F238E27FC236}">
                <a16:creationId xmlns:a16="http://schemas.microsoft.com/office/drawing/2014/main" id="{0FBEC62A-1BA1-5D11-C8D4-B9F12A5BFD16}"/>
              </a:ext>
            </a:extLst>
          </p:cNvPr>
          <p:cNvSpPr txBox="1"/>
          <p:nvPr/>
        </p:nvSpPr>
        <p:spPr>
          <a:xfrm>
            <a:off x="10126298" y="4719938"/>
            <a:ext cx="1179089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SMOT</a:t>
            </a:r>
            <a:endParaRPr sz="1600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270;p10">
            <a:extLst>
              <a:ext uri="{FF2B5EF4-FFF2-40B4-BE49-F238E27FC236}">
                <a16:creationId xmlns:a16="http://schemas.microsoft.com/office/drawing/2014/main" id="{E93702D1-342F-54CB-7A65-8AA8F46C8162}"/>
              </a:ext>
            </a:extLst>
          </p:cNvPr>
          <p:cNvSpPr txBox="1"/>
          <p:nvPr/>
        </p:nvSpPr>
        <p:spPr>
          <a:xfrm>
            <a:off x="1894194" y="4609353"/>
            <a:ext cx="1179089" cy="8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</a:pPr>
            <a:r>
              <a:rPr lang="pt-BR" sz="1600" b="1" dirty="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ZMOT</a:t>
            </a:r>
            <a:endParaRPr sz="1600" b="1" dirty="0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4AF22BF-0351-F86C-BC88-F3E91350C3EA}"/>
              </a:ext>
            </a:extLst>
          </p:cNvPr>
          <p:cNvSpPr/>
          <p:nvPr/>
        </p:nvSpPr>
        <p:spPr>
          <a:xfrm>
            <a:off x="1511400" y="2336223"/>
            <a:ext cx="2189169" cy="22158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809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619</Words>
  <Application>Microsoft Office PowerPoint</Application>
  <PresentationFormat>Widescreen</PresentationFormat>
  <Paragraphs>182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Candara</vt:lpstr>
      <vt:lpstr>Montserrat</vt:lpstr>
      <vt:lpstr>Poppins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Andreia Teobaldo S Vieira</dc:creator>
  <cp:lastModifiedBy>Andreia Teobaldo da Silva Vieira</cp:lastModifiedBy>
  <cp:revision>3</cp:revision>
  <dcterms:created xsi:type="dcterms:W3CDTF">2021-08-13T20:07:47Z</dcterms:created>
  <dcterms:modified xsi:type="dcterms:W3CDTF">2022-09-23T01:22:31Z</dcterms:modified>
</cp:coreProperties>
</file>